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83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DDA775-62A3-4F4C-9C6A-8320050913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809F7BD5-2B48-4AB8-8485-384016706A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Analyze some characteristics of champions, including common combinations</a:t>
          </a:r>
        </a:p>
      </dgm:t>
    </dgm:pt>
    <dgm:pt modelId="{F23043FD-95C7-4F41-9EB1-1F8E1CBBD922}" type="parTrans" cxnId="{8BA80F55-CA4E-4939-AD48-E06D2A2DAF20}">
      <dgm:prSet/>
      <dgm:spPr/>
      <dgm:t>
        <a:bodyPr/>
        <a:lstStyle/>
        <a:p>
          <a:endParaRPr lang="en-US"/>
        </a:p>
      </dgm:t>
    </dgm:pt>
    <dgm:pt modelId="{457E4CC1-701E-43DC-A07E-482BCCDF99CE}" type="sibTrans" cxnId="{8BA80F55-CA4E-4939-AD48-E06D2A2DAF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D422B0-1773-4C82-862D-0F22E07798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According to the various situations of both teams, predict the result of the game.</a:t>
          </a:r>
        </a:p>
      </dgm:t>
    </dgm:pt>
    <dgm:pt modelId="{93EDB4FD-F13D-4C2D-9B64-20D716C377B5}" type="parTrans" cxnId="{EDDDBC09-479F-4FFC-B9B7-6552D1CD8CA4}">
      <dgm:prSet/>
      <dgm:spPr/>
      <dgm:t>
        <a:bodyPr/>
        <a:lstStyle/>
        <a:p>
          <a:endParaRPr lang="en-US"/>
        </a:p>
      </dgm:t>
    </dgm:pt>
    <dgm:pt modelId="{47A2879E-018D-462B-B3B0-029020B8896E}" type="sibTrans" cxnId="{EDDDBC09-479F-4FFC-B9B7-6552D1CD8CA4}">
      <dgm:prSet/>
      <dgm:spPr/>
      <dgm:t>
        <a:bodyPr/>
        <a:lstStyle/>
        <a:p>
          <a:endParaRPr lang="en-US"/>
        </a:p>
      </dgm:t>
    </dgm:pt>
    <dgm:pt modelId="{A4EF7608-2E5B-459A-AEE2-87288878B9AF}" type="pres">
      <dgm:prSet presAssocID="{42DDA775-62A3-4F4C-9C6A-8320050913E9}" presName="root" presStyleCnt="0">
        <dgm:presLayoutVars>
          <dgm:dir/>
          <dgm:resizeHandles val="exact"/>
        </dgm:presLayoutVars>
      </dgm:prSet>
      <dgm:spPr/>
    </dgm:pt>
    <dgm:pt modelId="{670E3C47-590A-4E17-B0B5-3C6630D3AA09}" type="pres">
      <dgm:prSet presAssocID="{809F7BD5-2B48-4AB8-8485-384016706A27}" presName="compNode" presStyleCnt="0"/>
      <dgm:spPr/>
    </dgm:pt>
    <dgm:pt modelId="{8D88DFB0-DAA9-45BB-9F6F-6632C1F6C1EE}" type="pres">
      <dgm:prSet presAssocID="{809F7BD5-2B48-4AB8-8485-384016706A27}" presName="bgRect" presStyleLbl="bgShp" presStyleIdx="0" presStyleCnt="2"/>
      <dgm:spPr/>
    </dgm:pt>
    <dgm:pt modelId="{A6A76F05-B4BB-4D20-9E4F-53D0ED431F4D}" type="pres">
      <dgm:prSet presAssocID="{809F7BD5-2B48-4AB8-8485-384016706A2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3E324C11-6233-4B1C-9015-244E1D87C0F2}" type="pres">
      <dgm:prSet presAssocID="{809F7BD5-2B48-4AB8-8485-384016706A27}" presName="spaceRect" presStyleCnt="0"/>
      <dgm:spPr/>
    </dgm:pt>
    <dgm:pt modelId="{6136E5F6-23D1-4346-AB30-E503A2FD5C61}" type="pres">
      <dgm:prSet presAssocID="{809F7BD5-2B48-4AB8-8485-384016706A27}" presName="parTx" presStyleLbl="revTx" presStyleIdx="0" presStyleCnt="2">
        <dgm:presLayoutVars>
          <dgm:chMax val="0"/>
          <dgm:chPref val="0"/>
        </dgm:presLayoutVars>
      </dgm:prSet>
      <dgm:spPr/>
    </dgm:pt>
    <dgm:pt modelId="{CDAA3ED5-4B63-45CA-B397-49D07ED68451}" type="pres">
      <dgm:prSet presAssocID="{457E4CC1-701E-43DC-A07E-482BCCDF99CE}" presName="sibTrans" presStyleCnt="0"/>
      <dgm:spPr/>
    </dgm:pt>
    <dgm:pt modelId="{C3CE16B5-ADAC-4CF3-BF67-828D65DF1070}" type="pres">
      <dgm:prSet presAssocID="{4FD422B0-1773-4C82-862D-0F22E0779849}" presName="compNode" presStyleCnt="0"/>
      <dgm:spPr/>
    </dgm:pt>
    <dgm:pt modelId="{E085785E-F7A5-42FC-A072-77A478717DF4}" type="pres">
      <dgm:prSet presAssocID="{4FD422B0-1773-4C82-862D-0F22E0779849}" presName="bgRect" presStyleLbl="bgShp" presStyleIdx="1" presStyleCnt="2"/>
      <dgm:spPr/>
    </dgm:pt>
    <dgm:pt modelId="{227BA9EE-83D0-4F0E-9D09-CA79366495B1}" type="pres">
      <dgm:prSet presAssocID="{4FD422B0-1773-4C82-862D-0F22E07798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7631BF21-8213-478D-B4CD-827A90CF6DC7}" type="pres">
      <dgm:prSet presAssocID="{4FD422B0-1773-4C82-862D-0F22E0779849}" presName="spaceRect" presStyleCnt="0"/>
      <dgm:spPr/>
    </dgm:pt>
    <dgm:pt modelId="{928A9F9B-07DB-4DBD-8695-8EC0BB587C0E}" type="pres">
      <dgm:prSet presAssocID="{4FD422B0-1773-4C82-862D-0F22E077984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DDDBC09-479F-4FFC-B9B7-6552D1CD8CA4}" srcId="{42DDA775-62A3-4F4C-9C6A-8320050913E9}" destId="{4FD422B0-1773-4C82-862D-0F22E0779849}" srcOrd="1" destOrd="0" parTransId="{93EDB4FD-F13D-4C2D-9B64-20D716C377B5}" sibTransId="{47A2879E-018D-462B-B3B0-029020B8896E}"/>
    <dgm:cxn modelId="{11962048-60A8-4865-9088-4D9070FBD120}" type="presOf" srcId="{4FD422B0-1773-4C82-862D-0F22E0779849}" destId="{928A9F9B-07DB-4DBD-8695-8EC0BB587C0E}" srcOrd="0" destOrd="0" presId="urn:microsoft.com/office/officeart/2018/2/layout/IconVerticalSolidList"/>
    <dgm:cxn modelId="{8BA80F55-CA4E-4939-AD48-E06D2A2DAF20}" srcId="{42DDA775-62A3-4F4C-9C6A-8320050913E9}" destId="{809F7BD5-2B48-4AB8-8485-384016706A27}" srcOrd="0" destOrd="0" parTransId="{F23043FD-95C7-4F41-9EB1-1F8E1CBBD922}" sibTransId="{457E4CC1-701E-43DC-A07E-482BCCDF99CE}"/>
    <dgm:cxn modelId="{9E1E4987-3908-4CE4-AF5C-EE547B7CF141}" type="presOf" srcId="{809F7BD5-2B48-4AB8-8485-384016706A27}" destId="{6136E5F6-23D1-4346-AB30-E503A2FD5C61}" srcOrd="0" destOrd="0" presId="urn:microsoft.com/office/officeart/2018/2/layout/IconVerticalSolidList"/>
    <dgm:cxn modelId="{E2F026EB-4736-4265-8799-DD033F9FE90B}" type="presOf" srcId="{42DDA775-62A3-4F4C-9C6A-8320050913E9}" destId="{A4EF7608-2E5B-459A-AEE2-87288878B9AF}" srcOrd="0" destOrd="0" presId="urn:microsoft.com/office/officeart/2018/2/layout/IconVerticalSolidList"/>
    <dgm:cxn modelId="{EA093E86-503F-4622-B70C-55E5F45ACD5A}" type="presParOf" srcId="{A4EF7608-2E5B-459A-AEE2-87288878B9AF}" destId="{670E3C47-590A-4E17-B0B5-3C6630D3AA09}" srcOrd="0" destOrd="0" presId="urn:microsoft.com/office/officeart/2018/2/layout/IconVerticalSolidList"/>
    <dgm:cxn modelId="{74FBBB3E-A6E2-42DC-B301-CD79EB1B4F81}" type="presParOf" srcId="{670E3C47-590A-4E17-B0B5-3C6630D3AA09}" destId="{8D88DFB0-DAA9-45BB-9F6F-6632C1F6C1EE}" srcOrd="0" destOrd="0" presId="urn:microsoft.com/office/officeart/2018/2/layout/IconVerticalSolidList"/>
    <dgm:cxn modelId="{B2282557-75F9-4438-AB3D-3A0B7861C5B0}" type="presParOf" srcId="{670E3C47-590A-4E17-B0B5-3C6630D3AA09}" destId="{A6A76F05-B4BB-4D20-9E4F-53D0ED431F4D}" srcOrd="1" destOrd="0" presId="urn:microsoft.com/office/officeart/2018/2/layout/IconVerticalSolidList"/>
    <dgm:cxn modelId="{F9E80AA6-3CE6-465E-B425-A9AFB4CF6073}" type="presParOf" srcId="{670E3C47-590A-4E17-B0B5-3C6630D3AA09}" destId="{3E324C11-6233-4B1C-9015-244E1D87C0F2}" srcOrd="2" destOrd="0" presId="urn:microsoft.com/office/officeart/2018/2/layout/IconVerticalSolidList"/>
    <dgm:cxn modelId="{190C4710-1E4B-4952-85D5-8599045CB9FA}" type="presParOf" srcId="{670E3C47-590A-4E17-B0B5-3C6630D3AA09}" destId="{6136E5F6-23D1-4346-AB30-E503A2FD5C61}" srcOrd="3" destOrd="0" presId="urn:microsoft.com/office/officeart/2018/2/layout/IconVerticalSolidList"/>
    <dgm:cxn modelId="{20CD0FFB-D616-4CBE-B935-425CFCB8E275}" type="presParOf" srcId="{A4EF7608-2E5B-459A-AEE2-87288878B9AF}" destId="{CDAA3ED5-4B63-45CA-B397-49D07ED68451}" srcOrd="1" destOrd="0" presId="urn:microsoft.com/office/officeart/2018/2/layout/IconVerticalSolidList"/>
    <dgm:cxn modelId="{7A27AD54-EECF-4D5F-9976-DF46200DAF6D}" type="presParOf" srcId="{A4EF7608-2E5B-459A-AEE2-87288878B9AF}" destId="{C3CE16B5-ADAC-4CF3-BF67-828D65DF1070}" srcOrd="2" destOrd="0" presId="urn:microsoft.com/office/officeart/2018/2/layout/IconVerticalSolidList"/>
    <dgm:cxn modelId="{B8C7158A-A6BF-4AC6-8B55-8535898483CF}" type="presParOf" srcId="{C3CE16B5-ADAC-4CF3-BF67-828D65DF1070}" destId="{E085785E-F7A5-42FC-A072-77A478717DF4}" srcOrd="0" destOrd="0" presId="urn:microsoft.com/office/officeart/2018/2/layout/IconVerticalSolidList"/>
    <dgm:cxn modelId="{2A19AD45-3180-4C6D-976F-8E72E40D477A}" type="presParOf" srcId="{C3CE16B5-ADAC-4CF3-BF67-828D65DF1070}" destId="{227BA9EE-83D0-4F0E-9D09-CA79366495B1}" srcOrd="1" destOrd="0" presId="urn:microsoft.com/office/officeart/2018/2/layout/IconVerticalSolidList"/>
    <dgm:cxn modelId="{8995DEA6-4A0F-4680-8C9E-C332D2D308DC}" type="presParOf" srcId="{C3CE16B5-ADAC-4CF3-BF67-828D65DF1070}" destId="{7631BF21-8213-478D-B4CD-827A90CF6DC7}" srcOrd="2" destOrd="0" presId="urn:microsoft.com/office/officeart/2018/2/layout/IconVerticalSolidList"/>
    <dgm:cxn modelId="{52E404A2-806B-41D9-B636-E44732CD121A}" type="presParOf" srcId="{C3CE16B5-ADAC-4CF3-BF67-828D65DF1070}" destId="{928A9F9B-07DB-4DBD-8695-8EC0BB587C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B412E9-2173-4E04-8CAB-AD6CAA61094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B7995E-9DB7-4255-B25F-BC64A8A59084}">
      <dgm:prSet/>
      <dgm:spPr/>
      <dgm:t>
        <a:bodyPr/>
        <a:lstStyle/>
        <a:p>
          <a:r>
            <a:rPr lang="en-US" dirty="0"/>
            <a:t>1. There are 51490 rows and 61 columns in the dataset</a:t>
          </a:r>
        </a:p>
      </dgm:t>
    </dgm:pt>
    <dgm:pt modelId="{8850160E-A3DF-4BC6-BDBE-309DE9EFD6ED}" type="parTrans" cxnId="{A3DBB934-57D5-4030-AFAF-908858C3A608}">
      <dgm:prSet/>
      <dgm:spPr/>
      <dgm:t>
        <a:bodyPr/>
        <a:lstStyle/>
        <a:p>
          <a:endParaRPr lang="en-US"/>
        </a:p>
      </dgm:t>
    </dgm:pt>
    <dgm:pt modelId="{4B03A3CE-3130-4DAB-838B-69B1E16D78A7}" type="sibTrans" cxnId="{A3DBB934-57D5-4030-AFAF-908858C3A608}">
      <dgm:prSet/>
      <dgm:spPr/>
      <dgm:t>
        <a:bodyPr/>
        <a:lstStyle/>
        <a:p>
          <a:endParaRPr lang="en-US"/>
        </a:p>
      </dgm:t>
    </dgm:pt>
    <dgm:pt modelId="{9F2211B3-A4D5-4C21-B37B-B92791B1032F}">
      <dgm:prSet/>
      <dgm:spPr/>
      <dgm:t>
        <a:bodyPr/>
        <a:lstStyle/>
        <a:p>
          <a:r>
            <a:rPr lang="en-US"/>
            <a:t>2. 61 features can be summarized into 5 categories based on the characteristics of the League of Legends</a:t>
          </a:r>
        </a:p>
      </dgm:t>
    </dgm:pt>
    <dgm:pt modelId="{CED2F492-8B33-4947-A93C-11839EFFB868}" type="parTrans" cxnId="{AFAF1693-891B-44D1-B29B-B25FD908B3E8}">
      <dgm:prSet/>
      <dgm:spPr/>
      <dgm:t>
        <a:bodyPr/>
        <a:lstStyle/>
        <a:p>
          <a:endParaRPr lang="en-US"/>
        </a:p>
      </dgm:t>
    </dgm:pt>
    <dgm:pt modelId="{414188FB-DDBD-4C0F-85ED-E2E7D5E1B612}" type="sibTrans" cxnId="{AFAF1693-891B-44D1-B29B-B25FD908B3E8}">
      <dgm:prSet/>
      <dgm:spPr/>
      <dgm:t>
        <a:bodyPr/>
        <a:lstStyle/>
        <a:p>
          <a:endParaRPr lang="en-US"/>
        </a:p>
      </dgm:t>
    </dgm:pt>
    <dgm:pt modelId="{AB186C3E-87DD-4E21-BE1E-07C5DAE23CC7}">
      <dgm:prSet/>
      <dgm:spPr/>
      <dgm:t>
        <a:bodyPr/>
        <a:lstStyle/>
        <a:p>
          <a:r>
            <a:rPr lang="en-US"/>
            <a:t>Feature of champion's picks for each team</a:t>
          </a:r>
        </a:p>
      </dgm:t>
    </dgm:pt>
    <dgm:pt modelId="{A21EF9EF-0C8A-4A96-A363-3487B88BD084}" type="parTrans" cxnId="{DB7B8D2F-4335-4118-85D5-C97CC2FA9699}">
      <dgm:prSet/>
      <dgm:spPr/>
      <dgm:t>
        <a:bodyPr/>
        <a:lstStyle/>
        <a:p>
          <a:endParaRPr lang="en-US"/>
        </a:p>
      </dgm:t>
    </dgm:pt>
    <dgm:pt modelId="{160796AD-A62F-4B43-8D99-F8C8453CB995}" type="sibTrans" cxnId="{DB7B8D2F-4335-4118-85D5-C97CC2FA9699}">
      <dgm:prSet/>
      <dgm:spPr/>
      <dgm:t>
        <a:bodyPr/>
        <a:lstStyle/>
        <a:p>
          <a:endParaRPr lang="en-US"/>
        </a:p>
      </dgm:t>
    </dgm:pt>
    <dgm:pt modelId="{BA2A29E5-62AB-46FE-AE71-D8E01B280B38}">
      <dgm:prSet/>
      <dgm:spPr/>
      <dgm:t>
        <a:bodyPr/>
        <a:lstStyle/>
        <a:p>
          <a:r>
            <a:rPr lang="en-US"/>
            <a:t>Feature of champion’s bans for each team</a:t>
          </a:r>
        </a:p>
      </dgm:t>
    </dgm:pt>
    <dgm:pt modelId="{4847EB88-ACCB-4B15-AF15-2BACA7EFAD8B}" type="parTrans" cxnId="{46694BB4-7D89-4DD2-B302-0D94EC202821}">
      <dgm:prSet/>
      <dgm:spPr/>
      <dgm:t>
        <a:bodyPr/>
        <a:lstStyle/>
        <a:p>
          <a:endParaRPr lang="en-US"/>
        </a:p>
      </dgm:t>
    </dgm:pt>
    <dgm:pt modelId="{8577DA77-D874-4F41-993B-C3A6B68A479D}" type="sibTrans" cxnId="{46694BB4-7D89-4DD2-B302-0D94EC202821}">
      <dgm:prSet/>
      <dgm:spPr/>
      <dgm:t>
        <a:bodyPr/>
        <a:lstStyle/>
        <a:p>
          <a:endParaRPr lang="en-US"/>
        </a:p>
      </dgm:t>
    </dgm:pt>
    <dgm:pt modelId="{298B0619-1596-452E-A525-4E892F224F3C}">
      <dgm:prSet/>
      <dgm:spPr/>
      <dgm:t>
        <a:bodyPr/>
        <a:lstStyle/>
        <a:p>
          <a:r>
            <a:rPr lang="en-US"/>
            <a:t>Feature of summoner spells</a:t>
          </a:r>
        </a:p>
      </dgm:t>
    </dgm:pt>
    <dgm:pt modelId="{B376AE76-A59A-4FC3-B86D-AF1A0E0C0A73}" type="parTrans" cxnId="{D5CDF6AA-7A7A-4795-B831-569083E2733C}">
      <dgm:prSet/>
      <dgm:spPr/>
      <dgm:t>
        <a:bodyPr/>
        <a:lstStyle/>
        <a:p>
          <a:endParaRPr lang="en-US"/>
        </a:p>
      </dgm:t>
    </dgm:pt>
    <dgm:pt modelId="{1AFF6B8E-D7D3-481A-9E60-24C753AFC7A4}" type="sibTrans" cxnId="{D5CDF6AA-7A7A-4795-B831-569083E2733C}">
      <dgm:prSet/>
      <dgm:spPr/>
      <dgm:t>
        <a:bodyPr/>
        <a:lstStyle/>
        <a:p>
          <a:endParaRPr lang="en-US"/>
        </a:p>
      </dgm:t>
    </dgm:pt>
    <dgm:pt modelId="{2B56B753-6493-4137-9BB4-BB2975DEB916}">
      <dgm:prSet/>
      <dgm:spPr/>
      <dgm:t>
        <a:bodyPr/>
        <a:lstStyle/>
        <a:p>
          <a:r>
            <a:rPr lang="en-US"/>
            <a:t>Feature of first kills about all the important elements</a:t>
          </a:r>
        </a:p>
      </dgm:t>
    </dgm:pt>
    <dgm:pt modelId="{A11BAEFD-C24C-4328-88EC-B10B1A59BCA1}" type="parTrans" cxnId="{B9C18E16-157A-4C32-8BCA-18C11A01DB80}">
      <dgm:prSet/>
      <dgm:spPr/>
      <dgm:t>
        <a:bodyPr/>
        <a:lstStyle/>
        <a:p>
          <a:endParaRPr lang="en-US"/>
        </a:p>
      </dgm:t>
    </dgm:pt>
    <dgm:pt modelId="{BCCAE8D1-21B1-4743-94EF-1FA65E0F9257}" type="sibTrans" cxnId="{B9C18E16-157A-4C32-8BCA-18C11A01DB80}">
      <dgm:prSet/>
      <dgm:spPr/>
      <dgm:t>
        <a:bodyPr/>
        <a:lstStyle/>
        <a:p>
          <a:endParaRPr lang="en-US"/>
        </a:p>
      </dgm:t>
    </dgm:pt>
    <dgm:pt modelId="{B77E44C1-3D7A-4761-859C-D98E3554468C}">
      <dgm:prSet/>
      <dgm:spPr/>
      <dgm:t>
        <a:bodyPr/>
        <a:lstStyle/>
        <a:p>
          <a:r>
            <a:rPr lang="en-US"/>
            <a:t>Feature of objects been destroyed by each teams</a:t>
          </a:r>
        </a:p>
      </dgm:t>
    </dgm:pt>
    <dgm:pt modelId="{9F8E86CE-AE43-444B-B48F-01B4CF670A37}" type="parTrans" cxnId="{B0AC39DC-AD6F-4DAD-A241-0AB1F8FF1DBC}">
      <dgm:prSet/>
      <dgm:spPr/>
      <dgm:t>
        <a:bodyPr/>
        <a:lstStyle/>
        <a:p>
          <a:endParaRPr lang="en-US"/>
        </a:p>
      </dgm:t>
    </dgm:pt>
    <dgm:pt modelId="{8F191519-DBF3-408A-88E7-FD211ACBBC0D}" type="sibTrans" cxnId="{B0AC39DC-AD6F-4DAD-A241-0AB1F8FF1DBC}">
      <dgm:prSet/>
      <dgm:spPr/>
      <dgm:t>
        <a:bodyPr/>
        <a:lstStyle/>
        <a:p>
          <a:endParaRPr lang="en-US"/>
        </a:p>
      </dgm:t>
    </dgm:pt>
    <dgm:pt modelId="{E3385691-455E-4238-A19E-35DFFF63AB32}" type="pres">
      <dgm:prSet presAssocID="{06B412E9-2173-4E04-8CAB-AD6CAA610943}" presName="linear" presStyleCnt="0">
        <dgm:presLayoutVars>
          <dgm:dir/>
          <dgm:animLvl val="lvl"/>
          <dgm:resizeHandles val="exact"/>
        </dgm:presLayoutVars>
      </dgm:prSet>
      <dgm:spPr/>
    </dgm:pt>
    <dgm:pt modelId="{40893A21-B08D-41C6-8A2F-834EB5331157}" type="pres">
      <dgm:prSet presAssocID="{A8B7995E-9DB7-4255-B25F-BC64A8A59084}" presName="parentLin" presStyleCnt="0"/>
      <dgm:spPr/>
    </dgm:pt>
    <dgm:pt modelId="{0F1F4106-B38A-4616-9383-98A45376E19E}" type="pres">
      <dgm:prSet presAssocID="{A8B7995E-9DB7-4255-B25F-BC64A8A59084}" presName="parentLeftMargin" presStyleLbl="node1" presStyleIdx="0" presStyleCnt="2"/>
      <dgm:spPr/>
    </dgm:pt>
    <dgm:pt modelId="{5E349C29-FC4A-4776-BA16-699F20F3F1C4}" type="pres">
      <dgm:prSet presAssocID="{A8B7995E-9DB7-4255-B25F-BC64A8A5908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53A7CA6-5159-42AC-A36C-4A18B4957142}" type="pres">
      <dgm:prSet presAssocID="{A8B7995E-9DB7-4255-B25F-BC64A8A59084}" presName="negativeSpace" presStyleCnt="0"/>
      <dgm:spPr/>
    </dgm:pt>
    <dgm:pt modelId="{69B70EEE-1CC2-47D9-81B1-D345C39F2A1E}" type="pres">
      <dgm:prSet presAssocID="{A8B7995E-9DB7-4255-B25F-BC64A8A59084}" presName="childText" presStyleLbl="conFgAcc1" presStyleIdx="0" presStyleCnt="2">
        <dgm:presLayoutVars>
          <dgm:bulletEnabled val="1"/>
        </dgm:presLayoutVars>
      </dgm:prSet>
      <dgm:spPr/>
    </dgm:pt>
    <dgm:pt modelId="{D18FD191-0B38-43BB-AF2B-584D06A9FA48}" type="pres">
      <dgm:prSet presAssocID="{4B03A3CE-3130-4DAB-838B-69B1E16D78A7}" presName="spaceBetweenRectangles" presStyleCnt="0"/>
      <dgm:spPr/>
    </dgm:pt>
    <dgm:pt modelId="{A7B2F718-5FE8-4683-8B90-17CBC04075B9}" type="pres">
      <dgm:prSet presAssocID="{9F2211B3-A4D5-4C21-B37B-B92791B1032F}" presName="parentLin" presStyleCnt="0"/>
      <dgm:spPr/>
    </dgm:pt>
    <dgm:pt modelId="{D9349864-6CD7-4205-B86D-DC97D39C1D42}" type="pres">
      <dgm:prSet presAssocID="{9F2211B3-A4D5-4C21-B37B-B92791B1032F}" presName="parentLeftMargin" presStyleLbl="node1" presStyleIdx="0" presStyleCnt="2"/>
      <dgm:spPr/>
    </dgm:pt>
    <dgm:pt modelId="{9CB41DA1-1148-4771-8BD7-DFEDAD33933A}" type="pres">
      <dgm:prSet presAssocID="{9F2211B3-A4D5-4C21-B37B-B92791B1032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11293A6-B164-4E76-8F20-DE15A52434F7}" type="pres">
      <dgm:prSet presAssocID="{9F2211B3-A4D5-4C21-B37B-B92791B1032F}" presName="negativeSpace" presStyleCnt="0"/>
      <dgm:spPr/>
    </dgm:pt>
    <dgm:pt modelId="{54FCFBB3-C050-4AE1-910A-F1C59A463282}" type="pres">
      <dgm:prSet presAssocID="{9F2211B3-A4D5-4C21-B37B-B92791B1032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22250E-7741-42BD-9A7A-56C4E0685CDC}" type="presOf" srcId="{AB186C3E-87DD-4E21-BE1E-07C5DAE23CC7}" destId="{54FCFBB3-C050-4AE1-910A-F1C59A463282}" srcOrd="0" destOrd="0" presId="urn:microsoft.com/office/officeart/2005/8/layout/list1"/>
    <dgm:cxn modelId="{B9C18E16-157A-4C32-8BCA-18C11A01DB80}" srcId="{9F2211B3-A4D5-4C21-B37B-B92791B1032F}" destId="{2B56B753-6493-4137-9BB4-BB2975DEB916}" srcOrd="3" destOrd="0" parTransId="{A11BAEFD-C24C-4328-88EC-B10B1A59BCA1}" sibTransId="{BCCAE8D1-21B1-4743-94EF-1FA65E0F9257}"/>
    <dgm:cxn modelId="{DB7B8D2F-4335-4118-85D5-C97CC2FA9699}" srcId="{9F2211B3-A4D5-4C21-B37B-B92791B1032F}" destId="{AB186C3E-87DD-4E21-BE1E-07C5DAE23CC7}" srcOrd="0" destOrd="0" parTransId="{A21EF9EF-0C8A-4A96-A363-3487B88BD084}" sibTransId="{160796AD-A62F-4B43-8D99-F8C8453CB995}"/>
    <dgm:cxn modelId="{A3DBB934-57D5-4030-AFAF-908858C3A608}" srcId="{06B412E9-2173-4E04-8CAB-AD6CAA610943}" destId="{A8B7995E-9DB7-4255-B25F-BC64A8A59084}" srcOrd="0" destOrd="0" parTransId="{8850160E-A3DF-4BC6-BDBE-309DE9EFD6ED}" sibTransId="{4B03A3CE-3130-4DAB-838B-69B1E16D78A7}"/>
    <dgm:cxn modelId="{82910A36-5595-44BE-A577-8088DCB51E14}" type="presOf" srcId="{9F2211B3-A4D5-4C21-B37B-B92791B1032F}" destId="{D9349864-6CD7-4205-B86D-DC97D39C1D42}" srcOrd="0" destOrd="0" presId="urn:microsoft.com/office/officeart/2005/8/layout/list1"/>
    <dgm:cxn modelId="{A302E85D-13DD-457C-B7CE-B534F4E0616E}" type="presOf" srcId="{06B412E9-2173-4E04-8CAB-AD6CAA610943}" destId="{E3385691-455E-4238-A19E-35DFFF63AB32}" srcOrd="0" destOrd="0" presId="urn:microsoft.com/office/officeart/2005/8/layout/list1"/>
    <dgm:cxn modelId="{A079F884-C4E2-476B-A77A-2B0ABF8B7EDE}" type="presOf" srcId="{BA2A29E5-62AB-46FE-AE71-D8E01B280B38}" destId="{54FCFBB3-C050-4AE1-910A-F1C59A463282}" srcOrd="0" destOrd="1" presId="urn:microsoft.com/office/officeart/2005/8/layout/list1"/>
    <dgm:cxn modelId="{AFAF1693-891B-44D1-B29B-B25FD908B3E8}" srcId="{06B412E9-2173-4E04-8CAB-AD6CAA610943}" destId="{9F2211B3-A4D5-4C21-B37B-B92791B1032F}" srcOrd="1" destOrd="0" parTransId="{CED2F492-8B33-4947-A93C-11839EFFB868}" sibTransId="{414188FB-DDBD-4C0F-85ED-E2E7D5E1B612}"/>
    <dgm:cxn modelId="{981A17A3-C965-4B34-BA62-5B8DB9710DC2}" type="presOf" srcId="{A8B7995E-9DB7-4255-B25F-BC64A8A59084}" destId="{0F1F4106-B38A-4616-9383-98A45376E19E}" srcOrd="0" destOrd="0" presId="urn:microsoft.com/office/officeart/2005/8/layout/list1"/>
    <dgm:cxn modelId="{D5CDF6AA-7A7A-4795-B831-569083E2733C}" srcId="{9F2211B3-A4D5-4C21-B37B-B92791B1032F}" destId="{298B0619-1596-452E-A525-4E892F224F3C}" srcOrd="2" destOrd="0" parTransId="{B376AE76-A59A-4FC3-B86D-AF1A0E0C0A73}" sibTransId="{1AFF6B8E-D7D3-481A-9E60-24C753AFC7A4}"/>
    <dgm:cxn modelId="{46694BB4-7D89-4DD2-B302-0D94EC202821}" srcId="{9F2211B3-A4D5-4C21-B37B-B92791B1032F}" destId="{BA2A29E5-62AB-46FE-AE71-D8E01B280B38}" srcOrd="1" destOrd="0" parTransId="{4847EB88-ACCB-4B15-AF15-2BACA7EFAD8B}" sibTransId="{8577DA77-D874-4F41-993B-C3A6B68A479D}"/>
    <dgm:cxn modelId="{EFC5F6D3-A546-40A3-B3E6-8488233F3995}" type="presOf" srcId="{9F2211B3-A4D5-4C21-B37B-B92791B1032F}" destId="{9CB41DA1-1148-4771-8BD7-DFEDAD33933A}" srcOrd="1" destOrd="0" presId="urn:microsoft.com/office/officeart/2005/8/layout/list1"/>
    <dgm:cxn modelId="{B0AC39DC-AD6F-4DAD-A241-0AB1F8FF1DBC}" srcId="{9F2211B3-A4D5-4C21-B37B-B92791B1032F}" destId="{B77E44C1-3D7A-4761-859C-D98E3554468C}" srcOrd="4" destOrd="0" parTransId="{9F8E86CE-AE43-444B-B48F-01B4CF670A37}" sibTransId="{8F191519-DBF3-408A-88E7-FD211ACBBC0D}"/>
    <dgm:cxn modelId="{05B5EDE4-8C83-4CD6-B7B6-B318B38282E8}" type="presOf" srcId="{2B56B753-6493-4137-9BB4-BB2975DEB916}" destId="{54FCFBB3-C050-4AE1-910A-F1C59A463282}" srcOrd="0" destOrd="3" presId="urn:microsoft.com/office/officeart/2005/8/layout/list1"/>
    <dgm:cxn modelId="{C0B8C0EC-3C84-44CE-891E-8D910DCBC74A}" type="presOf" srcId="{A8B7995E-9DB7-4255-B25F-BC64A8A59084}" destId="{5E349C29-FC4A-4776-BA16-699F20F3F1C4}" srcOrd="1" destOrd="0" presId="urn:microsoft.com/office/officeart/2005/8/layout/list1"/>
    <dgm:cxn modelId="{41E401F1-9FEE-4427-90E1-8CC6CB5C6AC4}" type="presOf" srcId="{298B0619-1596-452E-A525-4E892F224F3C}" destId="{54FCFBB3-C050-4AE1-910A-F1C59A463282}" srcOrd="0" destOrd="2" presId="urn:microsoft.com/office/officeart/2005/8/layout/list1"/>
    <dgm:cxn modelId="{71475BFE-8869-4EED-AFAD-3EEC91A71B80}" type="presOf" srcId="{B77E44C1-3D7A-4761-859C-D98E3554468C}" destId="{54FCFBB3-C050-4AE1-910A-F1C59A463282}" srcOrd="0" destOrd="4" presId="urn:microsoft.com/office/officeart/2005/8/layout/list1"/>
    <dgm:cxn modelId="{8A9510B1-B569-480A-ADB8-1851E69C77FB}" type="presParOf" srcId="{E3385691-455E-4238-A19E-35DFFF63AB32}" destId="{40893A21-B08D-41C6-8A2F-834EB5331157}" srcOrd="0" destOrd="0" presId="urn:microsoft.com/office/officeart/2005/8/layout/list1"/>
    <dgm:cxn modelId="{1D1F45B2-5FD4-450C-AD4E-F591B5BA75BB}" type="presParOf" srcId="{40893A21-B08D-41C6-8A2F-834EB5331157}" destId="{0F1F4106-B38A-4616-9383-98A45376E19E}" srcOrd="0" destOrd="0" presId="urn:microsoft.com/office/officeart/2005/8/layout/list1"/>
    <dgm:cxn modelId="{71B7E194-234B-4BD3-9F7B-F38C7CBBDEF4}" type="presParOf" srcId="{40893A21-B08D-41C6-8A2F-834EB5331157}" destId="{5E349C29-FC4A-4776-BA16-699F20F3F1C4}" srcOrd="1" destOrd="0" presId="urn:microsoft.com/office/officeart/2005/8/layout/list1"/>
    <dgm:cxn modelId="{24A27075-1468-4118-9F9E-0331FA649AEC}" type="presParOf" srcId="{E3385691-455E-4238-A19E-35DFFF63AB32}" destId="{253A7CA6-5159-42AC-A36C-4A18B4957142}" srcOrd="1" destOrd="0" presId="urn:microsoft.com/office/officeart/2005/8/layout/list1"/>
    <dgm:cxn modelId="{35EA3717-30F5-4CFC-A7D3-4BAA64EA03C5}" type="presParOf" srcId="{E3385691-455E-4238-A19E-35DFFF63AB32}" destId="{69B70EEE-1CC2-47D9-81B1-D345C39F2A1E}" srcOrd="2" destOrd="0" presId="urn:microsoft.com/office/officeart/2005/8/layout/list1"/>
    <dgm:cxn modelId="{C2418107-D3AA-45A2-8890-47700525701A}" type="presParOf" srcId="{E3385691-455E-4238-A19E-35DFFF63AB32}" destId="{D18FD191-0B38-43BB-AF2B-584D06A9FA48}" srcOrd="3" destOrd="0" presId="urn:microsoft.com/office/officeart/2005/8/layout/list1"/>
    <dgm:cxn modelId="{F5A47004-697F-4F31-82B4-2246846C1BA0}" type="presParOf" srcId="{E3385691-455E-4238-A19E-35DFFF63AB32}" destId="{A7B2F718-5FE8-4683-8B90-17CBC04075B9}" srcOrd="4" destOrd="0" presId="urn:microsoft.com/office/officeart/2005/8/layout/list1"/>
    <dgm:cxn modelId="{BD2C36D1-03DC-4EB1-B3A4-7993DFB747E3}" type="presParOf" srcId="{A7B2F718-5FE8-4683-8B90-17CBC04075B9}" destId="{D9349864-6CD7-4205-B86D-DC97D39C1D42}" srcOrd="0" destOrd="0" presId="urn:microsoft.com/office/officeart/2005/8/layout/list1"/>
    <dgm:cxn modelId="{588FF3A1-9B73-4CA1-AA1A-2B460E15C94B}" type="presParOf" srcId="{A7B2F718-5FE8-4683-8B90-17CBC04075B9}" destId="{9CB41DA1-1148-4771-8BD7-DFEDAD33933A}" srcOrd="1" destOrd="0" presId="urn:microsoft.com/office/officeart/2005/8/layout/list1"/>
    <dgm:cxn modelId="{7C5BFD36-396A-4ACC-834D-6B309FBDA8A0}" type="presParOf" srcId="{E3385691-455E-4238-A19E-35DFFF63AB32}" destId="{611293A6-B164-4E76-8F20-DE15A52434F7}" srcOrd="5" destOrd="0" presId="urn:microsoft.com/office/officeart/2005/8/layout/list1"/>
    <dgm:cxn modelId="{5EFCA3A2-EE2F-44E2-9F13-7368DC768FDE}" type="presParOf" srcId="{E3385691-455E-4238-A19E-35DFFF63AB32}" destId="{54FCFBB3-C050-4AE1-910A-F1C59A46328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8DFB0-DAA9-45BB-9F6F-6632C1F6C1EE}">
      <dsp:nvSpPr>
        <dsp:cNvPr id="0" name=""/>
        <dsp:cNvSpPr/>
      </dsp:nvSpPr>
      <dsp:spPr>
        <a:xfrm>
          <a:off x="0" y="356691"/>
          <a:ext cx="4883021" cy="6585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76F05-B4BB-4D20-9E4F-53D0ED431F4D}">
      <dsp:nvSpPr>
        <dsp:cNvPr id="0" name=""/>
        <dsp:cNvSpPr/>
      </dsp:nvSpPr>
      <dsp:spPr>
        <a:xfrm>
          <a:off x="199198" y="504856"/>
          <a:ext cx="362179" cy="3621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6E5F6-23D1-4346-AB30-E503A2FD5C61}">
      <dsp:nvSpPr>
        <dsp:cNvPr id="0" name=""/>
        <dsp:cNvSpPr/>
      </dsp:nvSpPr>
      <dsp:spPr>
        <a:xfrm>
          <a:off x="760576" y="356691"/>
          <a:ext cx="4122444" cy="658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92" tIns="69692" rIns="69692" bIns="6969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1. Analyze some characteristics of champions, including common combinations</a:t>
          </a:r>
        </a:p>
      </dsp:txBody>
      <dsp:txXfrm>
        <a:off x="760576" y="356691"/>
        <a:ext cx="4122444" cy="658508"/>
      </dsp:txXfrm>
    </dsp:sp>
    <dsp:sp modelId="{E085785E-F7A5-42FC-A072-77A478717DF4}">
      <dsp:nvSpPr>
        <dsp:cNvPr id="0" name=""/>
        <dsp:cNvSpPr/>
      </dsp:nvSpPr>
      <dsp:spPr>
        <a:xfrm>
          <a:off x="0" y="1179827"/>
          <a:ext cx="4883021" cy="6585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BA9EE-83D0-4F0E-9D09-CA79366495B1}">
      <dsp:nvSpPr>
        <dsp:cNvPr id="0" name=""/>
        <dsp:cNvSpPr/>
      </dsp:nvSpPr>
      <dsp:spPr>
        <a:xfrm>
          <a:off x="199198" y="1327991"/>
          <a:ext cx="362179" cy="3621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A9F9B-07DB-4DBD-8695-8EC0BB587C0E}">
      <dsp:nvSpPr>
        <dsp:cNvPr id="0" name=""/>
        <dsp:cNvSpPr/>
      </dsp:nvSpPr>
      <dsp:spPr>
        <a:xfrm>
          <a:off x="760576" y="1179827"/>
          <a:ext cx="4122444" cy="658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692" tIns="69692" rIns="69692" bIns="6969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According to the various situations of both teams, predict the result of the game.</a:t>
          </a:r>
        </a:p>
      </dsp:txBody>
      <dsp:txXfrm>
        <a:off x="760576" y="1179827"/>
        <a:ext cx="4122444" cy="658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70EEE-1CC2-47D9-81B1-D345C39F2A1E}">
      <dsp:nvSpPr>
        <dsp:cNvPr id="0" name=""/>
        <dsp:cNvSpPr/>
      </dsp:nvSpPr>
      <dsp:spPr>
        <a:xfrm>
          <a:off x="0" y="476773"/>
          <a:ext cx="1042784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49C29-FC4A-4776-BA16-699F20F3F1C4}">
      <dsp:nvSpPr>
        <dsp:cNvPr id="0" name=""/>
        <dsp:cNvSpPr/>
      </dsp:nvSpPr>
      <dsp:spPr>
        <a:xfrm>
          <a:off x="521392" y="137293"/>
          <a:ext cx="7299488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903" tIns="0" rIns="27590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1. There are 51490 rows and 61 columns in the dataset</a:t>
          </a:r>
        </a:p>
      </dsp:txBody>
      <dsp:txXfrm>
        <a:off x="554536" y="170437"/>
        <a:ext cx="7233200" cy="612672"/>
      </dsp:txXfrm>
    </dsp:sp>
    <dsp:sp modelId="{54FCFBB3-C050-4AE1-910A-F1C59A463282}">
      <dsp:nvSpPr>
        <dsp:cNvPr id="0" name=""/>
        <dsp:cNvSpPr/>
      </dsp:nvSpPr>
      <dsp:spPr>
        <a:xfrm>
          <a:off x="0" y="1520054"/>
          <a:ext cx="10427840" cy="2245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316" tIns="479044" rIns="80931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Feature of champion's picks for each team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Feature of champion’s bans for each team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Feature of summoner spells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Feature of first kills about all the important elements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Feature of objects been destroyed by each teams</a:t>
          </a:r>
        </a:p>
      </dsp:txBody>
      <dsp:txXfrm>
        <a:off x="0" y="1520054"/>
        <a:ext cx="10427840" cy="2245950"/>
      </dsp:txXfrm>
    </dsp:sp>
    <dsp:sp modelId="{9CB41DA1-1148-4771-8BD7-DFEDAD33933A}">
      <dsp:nvSpPr>
        <dsp:cNvPr id="0" name=""/>
        <dsp:cNvSpPr/>
      </dsp:nvSpPr>
      <dsp:spPr>
        <a:xfrm>
          <a:off x="521392" y="1180573"/>
          <a:ext cx="7299488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903" tIns="0" rIns="27590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 61 features can be summarized into 5 categories based on the characteristics of the League of Legends</a:t>
          </a:r>
        </a:p>
      </dsp:txBody>
      <dsp:txXfrm>
        <a:off x="554536" y="1213717"/>
        <a:ext cx="7233200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74826-3771-47F5-8A94-ED836BBA8257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FA011-D78C-46F6-803D-2FD2C8637A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08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FA011-D78C-46F6-803D-2FD2C8637A3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992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0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8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7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7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6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5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5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98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2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253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77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6F7EA0E-9196-4767-BBF1-F01DC4315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3">
            <a:extLst>
              <a:ext uri="{FF2B5EF4-FFF2-40B4-BE49-F238E27FC236}">
                <a16:creationId xmlns:a16="http://schemas.microsoft.com/office/drawing/2014/main" id="{48D93225-5951-4785-AA69-F596EF963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67" b="21174"/>
          <a:stretch/>
        </p:blipFill>
        <p:spPr>
          <a:xfrm>
            <a:off x="1" y="0"/>
            <a:ext cx="12191999" cy="6857989"/>
          </a:xfrm>
          <a:prstGeom prst="rect">
            <a:avLst/>
          </a:prstGeom>
        </p:spPr>
      </p:pic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76F333A-62E0-4AF3-80DE-CFDF4B376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53473 w 12192000"/>
              <a:gd name="connsiteY0" fmla="*/ 805938 h 6858000"/>
              <a:gd name="connsiteX1" fmla="*/ 964227 w 12192000"/>
              <a:gd name="connsiteY1" fmla="*/ 2995186 h 6858000"/>
              <a:gd name="connsiteX2" fmla="*/ 964227 w 12192000"/>
              <a:gd name="connsiteY2" fmla="*/ 3263695 h 6858000"/>
              <a:gd name="connsiteX3" fmla="*/ 964227 w 12192000"/>
              <a:gd name="connsiteY3" fmla="*/ 4781551 h 6858000"/>
              <a:gd name="connsiteX4" fmla="*/ 5343237 w 12192000"/>
              <a:gd name="connsiteY4" fmla="*/ 4781551 h 6858000"/>
              <a:gd name="connsiteX5" fmla="*/ 5343237 w 12192000"/>
              <a:gd name="connsiteY5" fmla="*/ 2995186 h 6858000"/>
              <a:gd name="connsiteX6" fmla="*/ 3153992 w 12192000"/>
              <a:gd name="connsiteY6" fmla="*/ 805938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53473" y="805938"/>
                </a:moveTo>
                <a:cubicBezTo>
                  <a:pt x="1944364" y="805938"/>
                  <a:pt x="964227" y="1786104"/>
                  <a:pt x="964227" y="2995186"/>
                </a:cubicBezTo>
                <a:lnTo>
                  <a:pt x="964227" y="3263695"/>
                </a:lnTo>
                <a:lnTo>
                  <a:pt x="964227" y="4781551"/>
                </a:lnTo>
                <a:lnTo>
                  <a:pt x="5343237" y="4781551"/>
                </a:lnTo>
                <a:lnTo>
                  <a:pt x="5343237" y="2995186"/>
                </a:lnTo>
                <a:cubicBezTo>
                  <a:pt x="5343237" y="1786104"/>
                  <a:pt x="4363097" y="805938"/>
                  <a:pt x="3153992" y="8059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E63D-D17B-461B-91B5-03A7E49C6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570" y="5209099"/>
            <a:ext cx="10388030" cy="981633"/>
          </a:xfrm>
        </p:spPr>
        <p:txBody>
          <a:bodyPr anchor="ctr"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</a:schemeClr>
                </a:solidFill>
              </a:rPr>
              <a:t>League of Legends Winning Prediction</a:t>
            </a:r>
            <a:endParaRPr lang="zh-CN" altLang="en-US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2D4D0-0E20-4506-8CCA-93CCE99A4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4112" y="3429000"/>
            <a:ext cx="4419600" cy="1459933"/>
          </a:xfrm>
        </p:spPr>
        <p:txBody>
          <a:bodyPr anchor="b">
            <a:normAutofit/>
          </a:bodyPr>
          <a:lstStyle/>
          <a:p>
            <a:pPr algn="r"/>
            <a:r>
              <a:rPr lang="en-US" altLang="zh-CN" dirty="0">
                <a:solidFill>
                  <a:srgbClr val="FFFFFF"/>
                </a:solidFill>
              </a:rPr>
              <a:t>Jingyao Yang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EEBA1-4C47-497A-9EFA-11DCFA75B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93" y="895440"/>
            <a:ext cx="4569407" cy="1560083"/>
          </a:xfrm>
        </p:spPr>
        <p:txBody>
          <a:bodyPr>
            <a:normAutofit/>
          </a:bodyPr>
          <a:lstStyle/>
          <a:p>
            <a:r>
              <a:rPr lang="en-US" altLang="zh-CN" dirty="0"/>
              <a:t>Metrics</a:t>
            </a:r>
            <a:endParaRPr lang="zh-CN" alt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EBAF-BD06-47BF-93A0-AC7B41F36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33" y="2753546"/>
            <a:ext cx="3746928" cy="3402555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Accuracy</a:t>
            </a:r>
            <a:r>
              <a:rPr lang="en-US" altLang="zh-CN" dirty="0">
                <a:sym typeface="Wingdings" panose="05000000000000000000" pitchFamily="2" charset="2"/>
              </a:rPr>
              <a:t>: (TP+TN)/(TP+TN+FP+FN)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Precision: (TP)/(TP+FP)</a:t>
            </a:r>
            <a:endParaRPr lang="zh-CN" alt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1403CDD-6491-4622-AACC-BCE12CB61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6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7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8567E-2233-4028-AACC-967E6ED14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95441"/>
            <a:ext cx="6037830" cy="2038004"/>
          </a:xfrm>
        </p:spPr>
        <p:txBody>
          <a:bodyPr>
            <a:normAutofit/>
          </a:bodyPr>
          <a:lstStyle/>
          <a:p>
            <a:r>
              <a:rPr lang="en-US" altLang="zh-CN" dirty="0"/>
              <a:t>Insight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0AE3DB-105A-4DE6-990C-6AA053FCD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 r="17557" b="-4"/>
          <a:stretch/>
        </p:blipFill>
        <p:spPr>
          <a:xfrm>
            <a:off x="8739267" y="10"/>
            <a:ext cx="2952933" cy="2552690"/>
          </a:xfrm>
          <a:custGeom>
            <a:avLst/>
            <a:gdLst/>
            <a:ahLst/>
            <a:cxnLst/>
            <a:rect l="l" t="t" r="r" b="b"/>
            <a:pathLst>
              <a:path w="2952933" h="2552700">
                <a:moveTo>
                  <a:pt x="0" y="0"/>
                </a:moveTo>
                <a:lnTo>
                  <a:pt x="2952933" y="0"/>
                </a:lnTo>
                <a:lnTo>
                  <a:pt x="2952933" y="1076407"/>
                </a:lnTo>
                <a:cubicBezTo>
                  <a:pt x="2952933" y="1891737"/>
                  <a:pt x="2291989" y="2552700"/>
                  <a:pt x="1476642" y="2552700"/>
                </a:cubicBezTo>
                <a:cubicBezTo>
                  <a:pt x="1476537" y="2552700"/>
                  <a:pt x="1476398" y="2552700"/>
                  <a:pt x="1476291" y="2552700"/>
                </a:cubicBezTo>
                <a:cubicBezTo>
                  <a:pt x="660946" y="2552700"/>
                  <a:pt x="0" y="1891737"/>
                  <a:pt x="0" y="1076407"/>
                </a:cubicBezTo>
                <a:close/>
              </a:path>
            </a:pathLst>
          </a:custGeom>
        </p:spPr>
      </p:pic>
      <p:pic>
        <p:nvPicPr>
          <p:cNvPr id="5" name="Picture 4" descr="A picture containing grass&#10;&#10;Description automatically generated">
            <a:extLst>
              <a:ext uri="{FF2B5EF4-FFF2-40B4-BE49-F238E27FC236}">
                <a16:creationId xmlns:a16="http://schemas.microsoft.com/office/drawing/2014/main" id="{5C5BD77D-ACFF-4D45-A7A6-82FA8EF3EC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9" r="8587"/>
          <a:stretch/>
        </p:blipFill>
        <p:spPr>
          <a:xfrm>
            <a:off x="533431" y="4305300"/>
            <a:ext cx="2971769" cy="2552700"/>
          </a:xfrm>
          <a:custGeom>
            <a:avLst/>
            <a:gdLst/>
            <a:ahLst/>
            <a:cxnLst/>
            <a:rect l="l" t="t" r="r" b="b"/>
            <a:pathLst>
              <a:path w="2971769" h="2552700">
                <a:moveTo>
                  <a:pt x="1485708" y="0"/>
                </a:moveTo>
                <a:cubicBezTo>
                  <a:pt x="1485813" y="0"/>
                  <a:pt x="1485954" y="0"/>
                  <a:pt x="1486061" y="0"/>
                </a:cubicBezTo>
                <a:cubicBezTo>
                  <a:pt x="2306607" y="0"/>
                  <a:pt x="2971769" y="645010"/>
                  <a:pt x="2971769" y="1440661"/>
                </a:cubicBezTo>
                <a:lnTo>
                  <a:pt x="2971769" y="2552700"/>
                </a:lnTo>
                <a:lnTo>
                  <a:pt x="0" y="2552700"/>
                </a:lnTo>
                <a:lnTo>
                  <a:pt x="0" y="1440661"/>
                </a:lnTo>
                <a:cubicBezTo>
                  <a:pt x="0" y="645010"/>
                  <a:pt x="665160" y="0"/>
                  <a:pt x="1485708" y="0"/>
                </a:cubicBezTo>
                <a:close/>
              </a:path>
            </a:pathLst>
          </a:cu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F090-826B-4BB1-A68C-B0AFDD224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22" y="3315479"/>
            <a:ext cx="5284822" cy="2823662"/>
          </a:xfrm>
        </p:spPr>
        <p:txBody>
          <a:bodyPr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/>
              <a:t>1. Players like to pick the champions which have better performance at early game instead of have better performance on win rate.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/>
          </a:p>
          <a:p>
            <a:pPr marL="0" indent="0">
              <a:lnSpc>
                <a:spcPct val="110000"/>
              </a:lnSpc>
              <a:buNone/>
            </a:pPr>
            <a:endParaRPr lang="en-US" altLang="zh-CN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/>
              <a:t>2. The most helpful features are “Total turrets destroyed” and “First turrets destroyed”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533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CF3BD-EC4B-4A88-B953-3C29EBB1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76" y="1506072"/>
            <a:ext cx="4979254" cy="37794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/>
              <a:t>Thank You</a:t>
            </a:r>
          </a:p>
        </p:txBody>
      </p:sp>
      <p:pic>
        <p:nvPicPr>
          <p:cNvPr id="5" name="Content Placeholder 4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1877DF46-9BC8-4393-88EF-D11095ACB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53" y="1079741"/>
            <a:ext cx="4716457" cy="38978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70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5">
            <a:extLst>
              <a:ext uri="{FF2B5EF4-FFF2-40B4-BE49-F238E27FC236}">
                <a16:creationId xmlns:a16="http://schemas.microsoft.com/office/drawing/2014/main" id="{51C0BCA8-B9D5-4F84-B063-ABE683EE0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6C4C6B82-0324-4AE9-A18F-48A9D1762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0" b="7873"/>
          <a:stretch/>
        </p:blipFill>
        <p:spPr>
          <a:xfrm>
            <a:off x="19058" y="11"/>
            <a:ext cx="12191979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12DCC6-BC83-4B12-995C-FEA0244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-144929" y="144931"/>
            <a:ext cx="6858000" cy="656814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FD875-299F-4F14-90DA-AE419149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21" y="3429000"/>
            <a:ext cx="5291275" cy="24854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1800" dirty="0">
                <a:solidFill>
                  <a:srgbClr val="FFFFFF"/>
                </a:solidFill>
              </a:rPr>
              <a:t>1. League of Legends is a 5v5 </a:t>
            </a:r>
            <a:r>
              <a:rPr lang="en-US" altLang="zh-CN" sz="1800">
                <a:solidFill>
                  <a:srgbClr val="FFFFFF"/>
                </a:solidFill>
              </a:rPr>
              <a:t>online competition </a:t>
            </a:r>
            <a:r>
              <a:rPr lang="en-US" altLang="zh-CN" sz="1800" dirty="0">
                <a:solidFill>
                  <a:srgbClr val="FFFFFF"/>
                </a:solidFill>
              </a:rPr>
              <a:t>game</a:t>
            </a:r>
            <a:br>
              <a:rPr lang="en-US" altLang="zh-CN" sz="1800" dirty="0">
                <a:solidFill>
                  <a:srgbClr val="FFFFFF"/>
                </a:solidFill>
              </a:rPr>
            </a:br>
            <a:br>
              <a:rPr lang="en-US" altLang="zh-CN" sz="1800" dirty="0">
                <a:solidFill>
                  <a:srgbClr val="FFFFFF"/>
                </a:solidFill>
              </a:rPr>
            </a:br>
            <a:br>
              <a:rPr lang="en-US" altLang="zh-CN" sz="1800" dirty="0">
                <a:solidFill>
                  <a:srgbClr val="FFFFFF"/>
                </a:solidFill>
              </a:rPr>
            </a:br>
            <a:br>
              <a:rPr lang="en-US" altLang="zh-CN" sz="1800" dirty="0">
                <a:solidFill>
                  <a:srgbClr val="FFFFFF"/>
                </a:solidFill>
              </a:rPr>
            </a:br>
            <a:r>
              <a:rPr lang="en-US" altLang="zh-CN" sz="1800" dirty="0">
                <a:solidFill>
                  <a:srgbClr val="FFFFFF"/>
                </a:solidFill>
              </a:rPr>
              <a:t>2. The victory condition is to destroy the enemy’s nexus</a:t>
            </a:r>
            <a:br>
              <a:rPr lang="en-US" altLang="zh-CN" sz="1200" dirty="0">
                <a:solidFill>
                  <a:srgbClr val="FFFFFF"/>
                </a:solidFill>
              </a:rPr>
            </a:br>
            <a:endParaRPr lang="en-US" altLang="zh-CN" sz="1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93299C-36B4-4875-97FB-D70F86F5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419" y="-381275"/>
            <a:ext cx="10414707" cy="20544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4400" cap="all" spc="300" dirty="0">
                <a:solidFill>
                  <a:srgbClr val="FFFFFF"/>
                </a:solidFill>
              </a:rPr>
              <a:t>Background introduction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76E355-DC49-4AFB-88DE-62B854B9B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8134" y="3782313"/>
            <a:ext cx="0" cy="2054457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2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2">
            <a:extLst>
              <a:ext uri="{FF2B5EF4-FFF2-40B4-BE49-F238E27FC236}">
                <a16:creationId xmlns:a16="http://schemas.microsoft.com/office/drawing/2014/main" id="{EACE703B-177A-4A03-827E-692635A35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DC899-0472-418B-A91F-92C193397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958297"/>
            <a:ext cx="4085665" cy="2195027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Analysis Questions</a:t>
            </a:r>
            <a:endParaRPr lang="zh-CN" altLang="en-US" dirty="0"/>
          </a:p>
        </p:txBody>
      </p:sp>
      <p:pic>
        <p:nvPicPr>
          <p:cNvPr id="6" name="Picture 5" descr="A picture containing text, nature, smoke&#10;&#10;Description automatically generated">
            <a:extLst>
              <a:ext uri="{FF2B5EF4-FFF2-40B4-BE49-F238E27FC236}">
                <a16:creationId xmlns:a16="http://schemas.microsoft.com/office/drawing/2014/main" id="{0A8CA3C7-FDAF-4E64-A76F-CFFCC125A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8" b="36478"/>
          <a:stretch/>
        </p:blipFill>
        <p:spPr>
          <a:xfrm>
            <a:off x="20" y="10"/>
            <a:ext cx="12191979" cy="3428990"/>
          </a:xfrm>
          <a:prstGeom prst="rect">
            <a:avLst/>
          </a:prstGeom>
        </p:spPr>
      </p:pic>
      <p:cxnSp>
        <p:nvCxnSpPr>
          <p:cNvPr id="38" name="Straight Connector 34">
            <a:extLst>
              <a:ext uri="{FF2B5EF4-FFF2-40B4-BE49-F238E27FC236}">
                <a16:creationId xmlns:a16="http://schemas.microsoft.com/office/drawing/2014/main" id="{D8C0D56F-4A65-48B9-843D-F9D262C3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34000" y="4244223"/>
            <a:ext cx="0" cy="1623177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797796-5FCD-4307-9108-BF3B65436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647361"/>
              </p:ext>
            </p:extLst>
          </p:nvPr>
        </p:nvGraphicFramePr>
        <p:xfrm>
          <a:off x="5970505" y="3958297"/>
          <a:ext cx="4883021" cy="2195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32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790C-1F49-44D0-9574-6F0F7BCF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zh-CN" alt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09ED4D8-DF14-4D2E-B126-52243AAA41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9758" y="2065984"/>
          <a:ext cx="10427841" cy="3903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22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E1EE6-2674-4641-831A-275D1CBD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93" y="895440"/>
            <a:ext cx="4569407" cy="1560083"/>
          </a:xfrm>
        </p:spPr>
        <p:txBody>
          <a:bodyPr>
            <a:normAutofit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4101D-48DA-435E-B125-967F5C308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33" y="2753546"/>
            <a:ext cx="3746928" cy="3402555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	Logistic Regression is the best method for the binary classification question which only return True and False</a:t>
            </a:r>
            <a:endParaRPr lang="zh-CN" altLang="en-US" dirty="0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A35852EC-D714-454C-A512-2A901AF6D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4" r="19379" b="2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2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77E35-AABE-4E03-91BF-D61809B1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0" y="5209099"/>
            <a:ext cx="10388030" cy="9816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800"/>
              <a:t>Visualization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94B2FC-4DC1-4CDF-8C3F-3EB5CC72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900" y="3429000"/>
            <a:ext cx="3811812" cy="14599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altLang="zh-CN" sz="1800" cap="all" spc="300"/>
              <a:t>Champions Picks &amp; Bans</a:t>
            </a:r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B11C12A4-1F32-4696-A61D-7C476579F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8" y="21537"/>
            <a:ext cx="6729415" cy="509753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75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16767-2F1F-4397-ABD7-3C7694F0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238" y="895440"/>
            <a:ext cx="6125361" cy="1560083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B402F6F-3F73-4C53-983E-AA37771D08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73" b="-3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3F58F-8D87-4158-9446-0AE976D0E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717" y="2753546"/>
            <a:ext cx="5302882" cy="3494854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Single Champion Win Rate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20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EA0E7-477C-4454-83E4-03361074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895440"/>
            <a:ext cx="4554894" cy="2166415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74FFA4F-BC86-4219-BC91-F8AB2BFC0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" y="1533524"/>
            <a:ext cx="6693479" cy="36814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D7C56-7D25-49D3-A18D-7FEF95803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2906" y="1343025"/>
            <a:ext cx="3754495" cy="2710139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Champions Picks In Same Team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13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719F3-6180-488C-AF16-A7F8F1D41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707" y="895440"/>
            <a:ext cx="4554894" cy="2166415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0572589-963B-42E6-826A-8A6A373D6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072141"/>
            <a:ext cx="5143499" cy="2790347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6765" y="3429000"/>
            <a:ext cx="0" cy="2629328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C7EA4-EF50-477B-80A2-4218D928A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3474" y="1357313"/>
            <a:ext cx="3754495" cy="2710139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Win Rate For Champions Combinations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5765527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245</Words>
  <Application>Microsoft Office PowerPoint</Application>
  <PresentationFormat>Widescreen</PresentationFormat>
  <Paragraphs>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等线</vt:lpstr>
      <vt:lpstr>Arial</vt:lpstr>
      <vt:lpstr>Georgia Pro Light</vt:lpstr>
      <vt:lpstr>VaultVTI</vt:lpstr>
      <vt:lpstr>League of Legends Winning Prediction</vt:lpstr>
      <vt:lpstr>1. League of Legends is a 5v5 online competition game    2. The victory condition is to destroy the enemy’s nexus </vt:lpstr>
      <vt:lpstr>Analysis Questions</vt:lpstr>
      <vt:lpstr>Data</vt:lpstr>
      <vt:lpstr>Method</vt:lpstr>
      <vt:lpstr>Visualization</vt:lpstr>
      <vt:lpstr>PowerPoint Presentation</vt:lpstr>
      <vt:lpstr>PowerPoint Presentation</vt:lpstr>
      <vt:lpstr>PowerPoint Presentation</vt:lpstr>
      <vt:lpstr>Metrics</vt:lpstr>
      <vt:lpstr>Insight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Winning Prediction</dc:title>
  <dc:creator>Yang, Jingyao</dc:creator>
  <cp:lastModifiedBy>Yang, Jingyao</cp:lastModifiedBy>
  <cp:revision>2</cp:revision>
  <dcterms:created xsi:type="dcterms:W3CDTF">2021-12-09T00:21:37Z</dcterms:created>
  <dcterms:modified xsi:type="dcterms:W3CDTF">2021-12-09T17:12:20Z</dcterms:modified>
</cp:coreProperties>
</file>